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58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59" r:id="rId19"/>
    <p:sldId id="275" r:id="rId20"/>
    <p:sldId id="276" r:id="rId21"/>
  </p:sldIdLst>
  <p:sldSz cx="9144000" cy="6858000" type="screen4x3"/>
  <p:notesSz cx="6858000" cy="9144000"/>
  <p:custDataLst>
    <p:tags r:id="rId2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66" d="100"/>
          <a:sy n="166" d="100"/>
        </p:scale>
        <p:origin x="-1374" y="-20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772400" cy="1470025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1460376"/>
            <a:ext cx="6400800" cy="81649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B3F5-6833-4B9A-BC34-E253795C309B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16AA-6BA5-4560-972A-C99A26A29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5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B3F5-6833-4B9A-BC34-E253795C309B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16AA-6BA5-4560-972A-C99A26A29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44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B3F5-6833-4B9A-BC34-E253795C309B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16AA-6BA5-4560-972A-C99A26A29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9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B3F5-6833-4B9A-BC34-E253795C309B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16AA-6BA5-4560-972A-C99A26A29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686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B3F5-6833-4B9A-BC34-E253795C309B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16AA-6BA5-4560-972A-C99A26A29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44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B3F5-6833-4B9A-BC34-E253795C309B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16AA-6BA5-4560-972A-C99A26A29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45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B3F5-6833-4B9A-BC34-E253795C309B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16AA-6BA5-4560-972A-C99A26A29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68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B3F5-6833-4B9A-BC34-E253795C309B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16AA-6BA5-4560-972A-C99A26A29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19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B3F5-6833-4B9A-BC34-E253795C309B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16AA-6BA5-4560-972A-C99A26A29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40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B3F5-6833-4B9A-BC34-E253795C309B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16AA-6BA5-4560-972A-C99A26A29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77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B3F5-6833-4B9A-BC34-E253795C309B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16AA-6BA5-4560-972A-C99A26A29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9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44624"/>
            <a:ext cx="64910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CB3F5-6833-4B9A-BC34-E253795C309B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A16AA-6BA5-4560-972A-C99A26A29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25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Развитие навыков программирования у школьников в среде </a:t>
            </a:r>
            <a:r>
              <a:rPr lang="ru-RU" dirty="0" err="1" smtClean="0"/>
              <a:t>Scratch</a:t>
            </a:r>
            <a:endParaRPr lang="ru-RU" b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976" y="5643554"/>
            <a:ext cx="3429024" cy="1214446"/>
          </a:xfrm>
        </p:spPr>
        <p:txBody>
          <a:bodyPr>
            <a:normAutofit fontScale="47500" lnSpcReduction="20000"/>
          </a:bodyPr>
          <a:lstStyle/>
          <a:p>
            <a:pPr algn="l"/>
            <a:r>
              <a:rPr lang="ru-RU" b="1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руководитель Центра «Точка роста», учитель информатики МБОУ «Октябрьская СОШ №1» Октябрьского городского округа</a:t>
            </a:r>
          </a:p>
          <a:p>
            <a:pPr algn="l"/>
            <a:r>
              <a:rPr lang="ru-RU" b="1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Имамутдинова</a:t>
            </a:r>
            <a:r>
              <a:rPr lang="ru-RU" b="1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Елена </a:t>
            </a:r>
            <a:r>
              <a:rPr lang="ru-RU" b="1" dirty="0" err="1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Камилевна</a:t>
            </a:r>
            <a:endParaRPr lang="ru-RU" b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6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16632"/>
            <a:ext cx="7920880" cy="3270225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Comic Sans MS" panose="030F0702030302020204" pitchFamily="66" charset="0"/>
              </a:rPr>
              <a:t>Язык программирования</a:t>
            </a:r>
            <a:br>
              <a:rPr lang="ru-RU" sz="6000" b="1" dirty="0" smtClean="0">
                <a:latin typeface="Comic Sans MS" panose="030F0702030302020204" pitchFamily="66" charset="0"/>
              </a:rPr>
            </a:br>
            <a:r>
              <a:rPr lang="en-US" sz="80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Scrat</a:t>
            </a:r>
            <a:r>
              <a:rPr lang="ru-RU" sz="8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</a:t>
            </a:r>
            <a:r>
              <a:rPr lang="en-US" sz="8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h</a:t>
            </a:r>
            <a:endParaRPr lang="ru-RU" sz="6000" b="1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24" y="4847773"/>
            <a:ext cx="3282043" cy="2010227"/>
          </a:xfrm>
          <a:prstGeom prst="rect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5004048" y="3341578"/>
            <a:ext cx="4139952" cy="3327782"/>
          </a:xfrm>
          <a:prstGeom prst="wedgeRoundRectCallout">
            <a:avLst>
              <a:gd name="adj1" fmla="val -99909"/>
              <a:gd name="adj2" fmla="val -527"/>
              <a:gd name="adj3" fmla="val 16667"/>
            </a:avLst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atin typeface="Bookman Old Style" panose="02050604050505020204" pitchFamily="18" charset="0"/>
              </a:rPr>
              <a:t>Язык </a:t>
            </a:r>
            <a:r>
              <a:rPr lang="en-US" sz="3600" b="1" i="1" dirty="0" smtClean="0">
                <a:latin typeface="Bookman Old Style" panose="02050604050505020204" pitchFamily="18" charset="0"/>
              </a:rPr>
              <a:t>Scratch 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прекрасно подходит для создания игр и анимации.</a:t>
            </a:r>
          </a:p>
        </p:txBody>
      </p:sp>
    </p:spTree>
    <p:extLst>
      <p:ext uri="{BB962C8B-B14F-4D97-AF65-F5344CB8AC3E}">
        <p14:creationId xmlns:p14="http://schemas.microsoft.com/office/powerpoint/2010/main" val="241712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-99392"/>
            <a:ext cx="7920880" cy="3270225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Comic Sans MS" panose="030F0702030302020204" pitchFamily="66" charset="0"/>
              </a:rPr>
              <a:t>Язык программирования</a:t>
            </a:r>
            <a:br>
              <a:rPr lang="ru-RU" sz="6000" b="1" dirty="0" smtClean="0">
                <a:latin typeface="Comic Sans MS" panose="030F0702030302020204" pitchFamily="66" charset="0"/>
              </a:rPr>
            </a:br>
            <a:r>
              <a:rPr lang="en-US" sz="80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Scrat</a:t>
            </a:r>
            <a:r>
              <a:rPr lang="ru-RU" sz="8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</a:t>
            </a:r>
            <a:r>
              <a:rPr lang="en-US" sz="8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h</a:t>
            </a:r>
            <a:endParaRPr lang="ru-RU" sz="6000" b="1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3355487"/>
            <a:ext cx="4705079" cy="2881825"/>
          </a:xfrm>
          <a:prstGeom prst="rect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4644008" y="3140968"/>
            <a:ext cx="4499992" cy="3717032"/>
          </a:xfrm>
          <a:prstGeom prst="wedgeRoundRectCallout">
            <a:avLst>
              <a:gd name="adj1" fmla="val -88893"/>
              <a:gd name="adj2" fmla="val -18972"/>
              <a:gd name="adj3" fmla="val 16667"/>
            </a:avLst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atin typeface="Bookman Old Style" panose="02050604050505020204" pitchFamily="18" charset="0"/>
              </a:rPr>
              <a:t>Язык </a:t>
            </a:r>
            <a:r>
              <a:rPr lang="en-US" sz="3600" b="1" i="1" dirty="0" smtClean="0">
                <a:latin typeface="Bookman Old Style" panose="02050604050505020204" pitchFamily="18" charset="0"/>
              </a:rPr>
              <a:t>Scratch </a:t>
            </a:r>
            <a:r>
              <a:rPr lang="ru-RU" sz="3600" b="1" i="1" dirty="0" smtClean="0">
                <a:latin typeface="Bookman Old Style" panose="02050604050505020204" pitchFamily="18" charset="0"/>
              </a:rPr>
              <a:t>позволяет получить основные навыки написания программ.</a:t>
            </a:r>
          </a:p>
        </p:txBody>
      </p:sp>
    </p:spTree>
    <p:extLst>
      <p:ext uri="{BB962C8B-B14F-4D97-AF65-F5344CB8AC3E}">
        <p14:creationId xmlns:p14="http://schemas.microsoft.com/office/powerpoint/2010/main" val="11587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260648"/>
            <a:ext cx="4138565" cy="187220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359421"/>
            <a:ext cx="9144000" cy="4525963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    Секрет в том, что </a:t>
            </a: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 </a:t>
            </a:r>
            <a:r>
              <a:rPr lang="ru-RU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Скретче</a:t>
            </a: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нет слов</a:t>
            </a:r>
            <a:r>
              <a:rPr lang="ru-RU" dirty="0" smtClean="0">
                <a:latin typeface="Comic Sans MS" panose="030F0702030302020204" pitchFamily="66" charset="0"/>
              </a:rPr>
              <a:t>, которые нужно знать наизусть и уметь писать без ошибок. </a:t>
            </a:r>
          </a:p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 </a:t>
            </a:r>
            <a:r>
              <a:rPr lang="ru-RU" dirty="0" smtClean="0">
                <a:latin typeface="Comic Sans MS" panose="030F0702030302020204" pitchFamily="66" charset="0"/>
              </a:rPr>
              <a:t>   Программы в </a:t>
            </a:r>
            <a:r>
              <a:rPr lang="ru-RU" dirty="0" err="1" smtClean="0">
                <a:latin typeface="Comic Sans MS" panose="030F0702030302020204" pitchFamily="66" charset="0"/>
              </a:rPr>
              <a:t>Скретче</a:t>
            </a:r>
            <a:r>
              <a:rPr lang="ru-RU" dirty="0" smtClean="0">
                <a:latin typeface="Comic Sans MS" panose="030F0702030302020204" pitchFamily="66" charset="0"/>
              </a:rPr>
              <a:t> </a:t>
            </a: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не пишут, а собирают с помощью мышки из готовых</a:t>
            </a:r>
          </a:p>
          <a:p>
            <a:pPr marL="0" indent="0">
              <a:buNone/>
            </a:pP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блоков-команд,</a:t>
            </a: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dirty="0" smtClean="0">
                <a:latin typeface="Comic Sans MS" panose="030F0702030302020204" pitchFamily="66" charset="0"/>
              </a:rPr>
              <a:t>похожих на 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блоки конструктора </a:t>
            </a:r>
            <a:r>
              <a:rPr lang="ru-RU" dirty="0" err="1" smtClean="0">
                <a:latin typeface="Comic Sans MS" panose="030F0702030302020204" pitchFamily="66" charset="0"/>
              </a:rPr>
              <a:t>Лего</a:t>
            </a:r>
            <a:r>
              <a:rPr lang="ru-RU" dirty="0" smtClean="0">
                <a:latin typeface="Comic Sans MS" panose="030F0702030302020204" pitchFamily="66" charset="0"/>
              </a:rPr>
              <a:t>.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422" y="598751"/>
            <a:ext cx="4570323" cy="1196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5" y="4942284"/>
            <a:ext cx="2533876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73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5" y="4942284"/>
            <a:ext cx="2533876" cy="1943100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https://www.con-ed.co.uk/wp-content/uploads/2014/10/2014-10-14-16.42.45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2916" y="2214554"/>
            <a:ext cx="5576538" cy="3643338"/>
          </a:xfrm>
          <a:prstGeom prst="rect">
            <a:avLst/>
          </a:prstGeom>
          <a:noFill/>
        </p:spPr>
      </p:pic>
      <p:pic>
        <p:nvPicPr>
          <p:cNvPr id="21508" name="Picture 4" descr="https://i.ytimg.com/vi/Idyh5VnlYvM/maxresdefaul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6853" y="0"/>
            <a:ext cx="4055411" cy="2152046"/>
          </a:xfrm>
          <a:prstGeom prst="cloud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0073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5" y="4942284"/>
            <a:ext cx="2533876" cy="1943100"/>
          </a:xfrm>
          <a:prstGeom prst="rect">
            <a:avLst/>
          </a:prstGeom>
        </p:spPr>
      </p:pic>
      <p:pic>
        <p:nvPicPr>
          <p:cNvPr id="286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t="2525" b="4349"/>
          <a:stretch>
            <a:fillRect/>
          </a:stretch>
        </p:blipFill>
        <p:spPr bwMode="auto">
          <a:xfrm>
            <a:off x="714349" y="1214422"/>
            <a:ext cx="778674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0073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3981" y="-675456"/>
            <a:ext cx="4536504" cy="2160240"/>
          </a:xfrm>
        </p:spPr>
        <p:txBody>
          <a:bodyPr>
            <a:normAutofit/>
          </a:bodyPr>
          <a:lstStyle/>
          <a:p>
            <a:pPr algn="l"/>
            <a:r>
              <a:rPr lang="ru-RU" sz="5400" b="1" u="sng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Скретч</a:t>
            </a:r>
            <a:r>
              <a:rPr lang="ru-RU" sz="54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-</a:t>
            </a:r>
            <a:endParaRPr lang="ru-RU" sz="5400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3262" y="931032"/>
            <a:ext cx="8229600" cy="57332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инструмент создания разнообразных программных проектов: </a:t>
            </a:r>
          </a:p>
          <a:p>
            <a:pPr>
              <a:buBlip>
                <a:blip r:embed="rId2"/>
              </a:buBlip>
            </a:pPr>
            <a:r>
              <a:rPr lang="ru-RU" dirty="0" smtClean="0">
                <a:latin typeface="Comic Sans MS" panose="030F0702030302020204" pitchFamily="66" charset="0"/>
              </a:rPr>
              <a:t>мультфильмов </a:t>
            </a:r>
          </a:p>
          <a:p>
            <a:pPr>
              <a:buBlip>
                <a:blip r:embed="rId2"/>
              </a:buBlip>
            </a:pPr>
            <a:r>
              <a:rPr lang="ru-RU" dirty="0" smtClean="0">
                <a:latin typeface="Comic Sans MS" panose="030F0702030302020204" pitchFamily="66" charset="0"/>
              </a:rPr>
              <a:t>игр</a:t>
            </a:r>
          </a:p>
          <a:p>
            <a:pPr>
              <a:buBlip>
                <a:blip r:embed="rId2"/>
              </a:buBlip>
            </a:pPr>
            <a:r>
              <a:rPr lang="ru-RU" dirty="0" smtClean="0">
                <a:latin typeface="Comic Sans MS" panose="030F0702030302020204" pitchFamily="66" charset="0"/>
              </a:rPr>
              <a:t>рекламных роликов</a:t>
            </a:r>
          </a:p>
          <a:p>
            <a:pPr>
              <a:buBlip>
                <a:blip r:embed="rId2"/>
              </a:buBlip>
            </a:pPr>
            <a:r>
              <a:rPr lang="ru-RU" dirty="0" smtClean="0">
                <a:latin typeface="Comic Sans MS" panose="030F0702030302020204" pitchFamily="66" charset="0"/>
              </a:rPr>
              <a:t>музыки </a:t>
            </a:r>
          </a:p>
          <a:p>
            <a:pPr>
              <a:buBlip>
                <a:blip r:embed="rId2"/>
              </a:buBlip>
            </a:pPr>
            <a:r>
              <a:rPr lang="ru-RU" dirty="0" smtClean="0">
                <a:latin typeface="Comic Sans MS" panose="030F0702030302020204" pitchFamily="66" charset="0"/>
              </a:rPr>
              <a:t>“живых” рисунков</a:t>
            </a:r>
          </a:p>
          <a:p>
            <a:pPr>
              <a:buBlip>
                <a:blip r:embed="rId2"/>
              </a:buBlip>
            </a:pPr>
            <a:r>
              <a:rPr lang="ru-RU" dirty="0" smtClean="0">
                <a:latin typeface="Comic Sans MS" panose="030F0702030302020204" pitchFamily="66" charset="0"/>
              </a:rPr>
              <a:t>интерактивных историй и презентаций </a:t>
            </a:r>
          </a:p>
          <a:p>
            <a:pPr>
              <a:buBlip>
                <a:blip r:embed="rId2"/>
              </a:buBlip>
            </a:pPr>
            <a:r>
              <a:rPr lang="ru-RU" dirty="0" smtClean="0">
                <a:latin typeface="Comic Sans MS" panose="030F0702030302020204" pitchFamily="66" charset="0"/>
              </a:rPr>
              <a:t>компьютерных моделей</a:t>
            </a:r>
          </a:p>
          <a:p>
            <a:pPr>
              <a:buBlip>
                <a:blip r:embed="rId2"/>
              </a:buBlip>
            </a:pPr>
            <a:r>
              <a:rPr lang="ru-RU" dirty="0" smtClean="0">
                <a:latin typeface="Comic Sans MS" panose="030F0702030302020204" pitchFamily="66" charset="0"/>
              </a:rPr>
              <a:t>обучающих программ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485" y="1628800"/>
            <a:ext cx="1890701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0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893" y="5575600"/>
            <a:ext cx="1700314" cy="1194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44624"/>
            <a:ext cx="8229600" cy="58052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Comic Sans MS" panose="030F0702030302020204" pitchFamily="66" charset="0"/>
              </a:rPr>
              <a:t>Для создания программных проектов </a:t>
            </a:r>
            <a:r>
              <a:rPr lang="ru-RU" b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Скретч</a:t>
            </a:r>
            <a:r>
              <a:rPr lang="ru-RU" dirty="0" smtClean="0">
                <a:latin typeface="Comic Sans MS" panose="030F0702030302020204" pitchFamily="66" charset="0"/>
              </a:rPr>
              <a:t> имеет все необходимые </a:t>
            </a:r>
            <a:r>
              <a:rPr lang="ru-RU" u="sng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средства</a:t>
            </a:r>
            <a:r>
              <a:rPr lang="ru-RU" dirty="0" smtClean="0">
                <a:latin typeface="Comic Sans MS" panose="030F0702030302020204" pitchFamily="66" charset="0"/>
              </a:rPr>
              <a:t>: </a:t>
            </a:r>
          </a:p>
          <a:p>
            <a:pPr>
              <a:buBlip>
                <a:blip r:embed="rId3"/>
              </a:buBlip>
            </a:pPr>
            <a:r>
              <a:rPr lang="ru-RU" dirty="0" smtClean="0">
                <a:latin typeface="Comic Sans MS" panose="030F0702030302020204" pitchFamily="66" charset="0"/>
              </a:rPr>
              <a:t>язык программирования</a:t>
            </a:r>
          </a:p>
          <a:p>
            <a:pPr>
              <a:buBlip>
                <a:blip r:embed="rId3"/>
              </a:buBlip>
            </a:pPr>
            <a:r>
              <a:rPr lang="ru-RU" dirty="0" smtClean="0">
                <a:latin typeface="Comic Sans MS" panose="030F0702030302020204" pitchFamily="66" charset="0"/>
              </a:rPr>
              <a:t>движок (интерпретатор) языка</a:t>
            </a:r>
          </a:p>
          <a:p>
            <a:pPr>
              <a:buBlip>
                <a:blip r:embed="rId3"/>
              </a:buBlip>
            </a:pPr>
            <a:r>
              <a:rPr lang="ru-RU" dirty="0" smtClean="0">
                <a:latin typeface="Comic Sans MS" panose="030F0702030302020204" pitchFamily="66" charset="0"/>
              </a:rPr>
              <a:t>графический редактор </a:t>
            </a:r>
          </a:p>
          <a:p>
            <a:pPr>
              <a:buBlip>
                <a:blip r:embed="rId3"/>
              </a:buBlip>
            </a:pPr>
            <a:r>
              <a:rPr lang="ru-RU" dirty="0" smtClean="0">
                <a:latin typeface="Comic Sans MS" panose="030F0702030302020204" pitchFamily="66" charset="0"/>
              </a:rPr>
              <a:t>систему помощи </a:t>
            </a:r>
          </a:p>
          <a:p>
            <a:pPr>
              <a:buBlip>
                <a:blip r:embed="rId3"/>
              </a:buBlip>
            </a:pPr>
            <a:r>
              <a:rPr lang="ru-RU" dirty="0" smtClean="0">
                <a:latin typeface="Comic Sans MS" panose="030F0702030302020204" pitchFamily="66" charset="0"/>
              </a:rPr>
              <a:t>образцы проектов</a:t>
            </a:r>
          </a:p>
          <a:p>
            <a:pPr>
              <a:buBlip>
                <a:blip r:embed="rId3"/>
              </a:buBlip>
            </a:pPr>
            <a:r>
              <a:rPr lang="ru-RU" dirty="0" smtClean="0">
                <a:latin typeface="Comic Sans MS" panose="030F0702030302020204" pitchFamily="66" charset="0"/>
              </a:rPr>
              <a:t>библиотеку рисунков и звуковых файлов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657947"/>
            <a:ext cx="4248472" cy="1111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301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9608" y="0"/>
            <a:ext cx="8229600" cy="4525963"/>
          </a:xfrm>
        </p:spPr>
        <p:txBody>
          <a:bodyPr>
            <a:noAutofit/>
          </a:bodyPr>
          <a:lstStyle/>
          <a:p>
            <a:pPr marL="0" indent="444500">
              <a:buNone/>
            </a:pPr>
            <a:r>
              <a:rPr lang="ru-RU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Скретч</a:t>
            </a:r>
            <a:r>
              <a:rPr lang="ru-RU" sz="3600" dirty="0" smtClean="0">
                <a:latin typeface="Comic Sans MS" panose="030F0702030302020204" pitchFamily="66" charset="0"/>
              </a:rPr>
              <a:t> – это не только среда программирования, но и </a:t>
            </a:r>
            <a:r>
              <a:rPr lang="ru-RU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социальная сеть </a:t>
            </a:r>
            <a:r>
              <a:rPr lang="ru-RU" sz="36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(http://scratch.mit.edu), </a:t>
            </a:r>
            <a:r>
              <a:rPr lang="ru-RU" sz="3600" dirty="0" smtClean="0">
                <a:latin typeface="Comic Sans MS" panose="030F0702030302020204" pitchFamily="66" charset="0"/>
              </a:rPr>
              <a:t>которая объединяет пользователей из разных стран. </a:t>
            </a:r>
          </a:p>
          <a:p>
            <a:pPr marL="0" indent="444500">
              <a:buNone/>
            </a:pPr>
            <a:r>
              <a:rPr lang="ru-RU" sz="3600" dirty="0" smtClean="0">
                <a:latin typeface="Comic Sans MS" panose="030F0702030302020204" pitchFamily="66" charset="0"/>
              </a:rPr>
              <a:t>Здесь можно опубликовать свои проекты и посмотреть чужие, скачать их,  изменить.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980745"/>
            <a:ext cx="3203848" cy="1877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530018"/>
            <a:ext cx="4032448" cy="1055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985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Мероприятия</a:t>
            </a:r>
            <a:endParaRPr lang="ru-RU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 l="26045" t="13891" r="10276" b="8718"/>
          <a:stretch>
            <a:fillRect/>
          </a:stretch>
        </p:blipFill>
        <p:spPr bwMode="auto">
          <a:xfrm>
            <a:off x="4001488" y="1707783"/>
            <a:ext cx="3488660" cy="2649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l="32246" t="35719" r="33027" b="28562"/>
          <a:stretch>
            <a:fillRect/>
          </a:stretch>
        </p:blipFill>
        <p:spPr bwMode="auto">
          <a:xfrm>
            <a:off x="158719" y="3143248"/>
            <a:ext cx="3333773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4497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Проекты </a:t>
            </a:r>
            <a:endParaRPr lang="ru-RU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 l="2480" t="3969" b="4749"/>
          <a:stretch>
            <a:fillRect/>
          </a:stretch>
        </p:blipFill>
        <p:spPr bwMode="auto">
          <a:xfrm>
            <a:off x="3307104" y="1714488"/>
            <a:ext cx="4900044" cy="2866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4560" t="4001" r="5474" b="7990"/>
          <a:stretch/>
        </p:blipFill>
        <p:spPr>
          <a:xfrm>
            <a:off x="251520" y="3861048"/>
            <a:ext cx="302433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97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Дети</a:t>
            </a:r>
            <a:endParaRPr lang="ru-RU" dirty="0"/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gray">
          <a:xfrm rot="5400000">
            <a:off x="2222494" y="150803"/>
            <a:ext cx="4500595" cy="7199337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" name="AutoShape 2" descr="Теория поколен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Теория поколен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Теория поколен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 l="22541" t="14833" r="33627" b="30546"/>
          <a:stretch>
            <a:fillRect/>
          </a:stretch>
        </p:blipFill>
        <p:spPr bwMode="auto">
          <a:xfrm>
            <a:off x="2000232" y="1714488"/>
            <a:ext cx="5214974" cy="4143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9523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85918" y="2500306"/>
            <a:ext cx="6491064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97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2" descr="Картинки по запросу мультперсонажи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231" y="4005064"/>
            <a:ext cx="1803214" cy="1803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6" descr="Картинки по запросу конфеты на палочке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9864" y="3068960"/>
            <a:ext cx="1224136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" y="5992832"/>
            <a:ext cx="9144000" cy="89255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Arial Narrow" panose="020B0606020202030204" pitchFamily="34" charset="0"/>
              </a:rPr>
              <a:t>Интересные </a:t>
            </a:r>
            <a:r>
              <a:rPr lang="ru-RU" sz="2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Arial Narrow" panose="020B0606020202030204" pitchFamily="34" charset="0"/>
              </a:rPr>
              <a:t>мультики, компьютерные игры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Arial Narrow" panose="020B0606020202030204" pitchFamily="34" charset="0"/>
              </a:rPr>
              <a:t>,</a:t>
            </a:r>
            <a:r>
              <a:rPr lang="ru-RU" sz="2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Arial Narrow" panose="020B0606020202030204" pitchFamily="34" charset="0"/>
              </a:rPr>
              <a:t> 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Arial Narrow" panose="020B0606020202030204" pitchFamily="34" charset="0"/>
              </a:rPr>
              <a:t>вкусные конфеты </a:t>
            </a:r>
            <a:r>
              <a:rPr lang="ru-RU" sz="2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Arial Narrow" panose="020B0606020202030204" pitchFamily="34" charset="0"/>
              </a:rPr>
              <a:t>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Arial Narrow" panose="020B0606020202030204" pitchFamily="34" charset="0"/>
              </a:rPr>
              <a:t> 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Arial Narrow" panose="020B0606020202030204" pitchFamily="34" charset="0"/>
              </a:rPr>
              <a:t>не </a:t>
            </a:r>
            <a:r>
              <a:rPr lang="ru-RU" sz="2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Arial Narrow" panose="020B0606020202030204" pitchFamily="34" charset="0"/>
              </a:rPr>
              <a:t>надоедают детям никогда!</a:t>
            </a:r>
            <a:endParaRPr lang="ru-RU" sz="2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13" name="Picture 12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555" y="2189671"/>
            <a:ext cx="5154134" cy="37238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398895" y="0"/>
            <a:ext cx="5701497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/>
                <a:solidFill>
                  <a:schemeClr val="accent3"/>
                </a:solidFill>
                <a:effectLst>
                  <a:glow rad="228600">
                    <a:schemeClr val="accent2">
                      <a:lumMod val="20000"/>
                      <a:lumOff val="80000"/>
                      <a:alpha val="40000"/>
                    </a:schemeClr>
                  </a:glow>
                </a:effectLst>
                <a:latin typeface="+mn-lt"/>
                <a:cs typeface="+mn-cs"/>
              </a:rPr>
              <a:t>Что больше всего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/>
                <a:solidFill>
                  <a:schemeClr val="accent3"/>
                </a:solidFill>
                <a:effectLst>
                  <a:glow rad="228600">
                    <a:schemeClr val="accent2">
                      <a:lumMod val="20000"/>
                      <a:lumOff val="80000"/>
                      <a:alpha val="40000"/>
                    </a:schemeClr>
                  </a:glow>
                </a:effectLst>
                <a:latin typeface="+mn-lt"/>
                <a:cs typeface="+mn-cs"/>
              </a:rPr>
              <a:t>любят дети?</a:t>
            </a:r>
          </a:p>
        </p:txBody>
      </p:sp>
      <p:pic>
        <p:nvPicPr>
          <p:cNvPr id="14338" name="Picture 2" descr="http://hram-p.narod.ru/tvorchestvo/igra_za_computero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1136"/>
            <a:ext cx="2975445" cy="26798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Похожее изображен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723" y="1556792"/>
            <a:ext cx="1754187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4" descr="&quot;Маша и Медведь&quot; покорили итальянцев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427" y="4797868"/>
            <a:ext cx="141657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337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8" name="Picture 10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267917"/>
            <a:ext cx="3854134" cy="2545459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3" y="620688"/>
            <a:ext cx="8316415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buFontTx/>
              <a:buChar char="-"/>
              <a:defRPr/>
            </a:pPr>
            <a:r>
              <a:rPr lang="ru-RU" sz="2800" b="1" u="sng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дети помладше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–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смотреть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мультфильмы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, </a:t>
            </a:r>
          </a:p>
          <a:p>
            <a:pPr fontAlgn="auto"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играть в компьютерные игры,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+mn-lt"/>
              <a:cs typeface="+mn-cs"/>
            </a:endParaRPr>
          </a:p>
          <a:p>
            <a:pPr marL="285750" indent="-285750" fontAlgn="auto">
              <a:spcBef>
                <a:spcPts val="1200"/>
              </a:spcBef>
              <a:spcAft>
                <a:spcPts val="1200"/>
              </a:spcAft>
              <a:buFontTx/>
              <a:buChar char="-"/>
              <a:defRPr/>
            </a:pPr>
            <a:r>
              <a:rPr lang="ru-RU" sz="2800" b="1" u="sng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дети постарше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– </a:t>
            </a:r>
            <a:r>
              <a:rPr lang="ru-RU" sz="28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интересуются процессом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создания мультипликационных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роликов и компьютерных игр.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7172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85802"/>
            <a:ext cx="1828605" cy="165399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Картинки по запросу процесс создания мультфильм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894" y="4806481"/>
            <a:ext cx="2990106" cy="199340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Картинки по запросу как снимали машу и медведь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4071"/>
            <a:ext cx="2701085" cy="202581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-171400"/>
            <a:ext cx="9143999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/>
                <a:solidFill>
                  <a:schemeClr val="accent3"/>
                </a:solidFill>
                <a:effectLst>
                  <a:glow rad="228600">
                    <a:schemeClr val="accent2">
                      <a:lumMod val="20000"/>
                      <a:lumOff val="80000"/>
                      <a:alpha val="40000"/>
                    </a:schemeClr>
                  </a:glow>
                </a:effectLst>
              </a:rPr>
              <a:t>Б</a:t>
            </a:r>
            <a:r>
              <a:rPr lang="ru-RU" sz="4800" b="1" dirty="0" smtClean="0">
                <a:ln/>
                <a:solidFill>
                  <a:schemeClr val="accent3"/>
                </a:solidFill>
                <a:effectLst>
                  <a:glow rad="228600">
                    <a:schemeClr val="accent2">
                      <a:lumMod val="20000"/>
                      <a:lumOff val="80000"/>
                      <a:alpha val="40000"/>
                    </a:schemeClr>
                  </a:glow>
                </a:effectLst>
                <a:latin typeface="+mn-lt"/>
                <a:cs typeface="+mn-cs"/>
              </a:rPr>
              <a:t>ольше всего любят дети:</a:t>
            </a:r>
            <a:endParaRPr lang="ru-RU" sz="4800" b="1" dirty="0">
              <a:ln/>
              <a:solidFill>
                <a:schemeClr val="accent3"/>
              </a:solidFill>
              <a:effectLst>
                <a:glow rad="228600">
                  <a:schemeClr val="accent2">
                    <a:lumMod val="20000"/>
                    <a:lumOff val="80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pic>
        <p:nvPicPr>
          <p:cNvPr id="13313" name="Picture 1" descr="C:\Users\Home\Desktop\Программирование на Scratch\Презентация по скретч\Scratch-программирование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504824"/>
            <a:ext cx="3810001" cy="2143126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79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83" y="633267"/>
            <a:ext cx="4608512" cy="35394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У детей постарше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          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– </a:t>
            </a:r>
            <a:r>
              <a:rPr lang="ru-RU" sz="2800" b="1" u="sng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масса вопросов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Как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создаются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мультики и игры?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 чего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начинать работу?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Что нужно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использовать?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Какими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нужно овладеть знаниями и умениями для изготовления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мультиков, игр?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……. </a:t>
            </a:r>
          </a:p>
        </p:txBody>
      </p:sp>
      <p:pic>
        <p:nvPicPr>
          <p:cNvPr id="8194" name="Picture 2" descr="https://img-fotki.yandex.ru/get/3416/78948279.28f/0_a935f_5618b124_X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888" y="659597"/>
            <a:ext cx="4404752" cy="351310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углом 5"/>
          <p:cNvSpPr/>
          <p:nvPr/>
        </p:nvSpPr>
        <p:spPr>
          <a:xfrm flipV="1">
            <a:off x="1475656" y="4018803"/>
            <a:ext cx="1188132" cy="2074492"/>
          </a:xfrm>
          <a:prstGeom prst="bentArrow">
            <a:avLst>
              <a:gd name="adj1" fmla="val 24073"/>
              <a:gd name="adj2" fmla="val 27318"/>
              <a:gd name="adj3" fmla="val 25927"/>
              <a:gd name="adj4" fmla="val 4560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3635375" y="4005064"/>
            <a:ext cx="5508624" cy="2592587"/>
          </a:xfrm>
          <a:prstGeom prst="wedgeEllipseCallout">
            <a:avLst>
              <a:gd name="adj1" fmla="val -66249"/>
              <a:gd name="adj2" fmla="val 1721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652120" y="3990129"/>
            <a:ext cx="1707519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Мысль: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52738" y="4437112"/>
            <a:ext cx="5111750" cy="2031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…чтобы дети смогли удовлетворить свою любознательность, получить ответы на свои вопросы и приобрести собственный личный опыт по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созданию анимационных, интерактивных  мультиков, компьютерных игр 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– надо разработать соответствующую программу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курса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…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-171400"/>
            <a:ext cx="9143999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/>
                <a:solidFill>
                  <a:schemeClr val="accent3"/>
                </a:solidFill>
                <a:effectLst>
                  <a:glow rad="228600">
                    <a:schemeClr val="accent2">
                      <a:lumMod val="20000"/>
                      <a:lumOff val="80000"/>
                      <a:alpha val="40000"/>
                    </a:schemeClr>
                  </a:glow>
                </a:effectLst>
              </a:rPr>
              <a:t>Б</a:t>
            </a:r>
            <a:r>
              <a:rPr lang="ru-RU" sz="4800" b="1" dirty="0" smtClean="0">
                <a:ln/>
                <a:solidFill>
                  <a:schemeClr val="accent3"/>
                </a:solidFill>
                <a:effectLst>
                  <a:glow rad="228600">
                    <a:schemeClr val="accent2">
                      <a:lumMod val="20000"/>
                      <a:lumOff val="80000"/>
                      <a:alpha val="40000"/>
                    </a:schemeClr>
                  </a:glow>
                </a:effectLst>
                <a:latin typeface="+mn-lt"/>
                <a:cs typeface="+mn-cs"/>
              </a:rPr>
              <a:t>ольше всего любят дети:</a:t>
            </a:r>
            <a:endParaRPr lang="ru-RU" sz="4800" b="1" dirty="0">
              <a:ln/>
              <a:solidFill>
                <a:schemeClr val="accent3"/>
              </a:solidFill>
              <a:effectLst>
                <a:glow rad="228600">
                  <a:schemeClr val="accent2">
                    <a:lumMod val="20000"/>
                    <a:lumOff val="80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592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44624"/>
            <a:ext cx="661513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Занимательное 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SCRATCH</a:t>
            </a:r>
            <a:r>
              <a:rPr lang="ru-RU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программирование</a:t>
            </a:r>
            <a:endParaRPr lang="ru-RU" dirty="0"/>
          </a:p>
        </p:txBody>
      </p:sp>
      <p:sp>
        <p:nvSpPr>
          <p:cNvPr id="3" name="AutoShape 13"/>
          <p:cNvSpPr>
            <a:spLocks noChangeArrowheads="1"/>
          </p:cNvSpPr>
          <p:nvPr/>
        </p:nvSpPr>
        <p:spPr bwMode="gray">
          <a:xfrm>
            <a:off x="3301802" y="3346450"/>
            <a:ext cx="2587625" cy="2797194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AutoShape 14"/>
          <p:cNvSpPr>
            <a:spLocks noChangeArrowheads="1"/>
          </p:cNvSpPr>
          <p:nvPr/>
        </p:nvSpPr>
        <p:spPr bwMode="gray">
          <a:xfrm>
            <a:off x="6065639" y="3346450"/>
            <a:ext cx="2587625" cy="2797194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205339" y="3095625"/>
            <a:ext cx="2355850" cy="523875"/>
            <a:chOff x="3964" y="2071"/>
            <a:chExt cx="1484" cy="330"/>
          </a:xfrm>
        </p:grpSpPr>
        <p:sp>
          <p:nvSpPr>
            <p:cNvPr id="6" name="AutoShape 16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8100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AutoShape 17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" name="Rectangle 18"/>
          <p:cNvSpPr>
            <a:spLocks noChangeArrowheads="1"/>
          </p:cNvSpPr>
          <p:nvPr/>
        </p:nvSpPr>
        <p:spPr bwMode="black">
          <a:xfrm>
            <a:off x="6455262" y="3146425"/>
            <a:ext cx="819071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FF"/>
                </a:solidFill>
                <a:latin typeface="Arial" charset="0"/>
              </a:rPr>
              <a:t>3 год</a:t>
            </a:r>
            <a:endParaRPr lang="en-US" sz="2000" b="1" dirty="0">
              <a:solidFill>
                <a:srgbClr val="FFFFFF"/>
              </a:solidFill>
              <a:latin typeface="Arial" charset="0"/>
            </a:endParaRPr>
          </a:p>
        </p:txBody>
      </p:sp>
      <p:grpSp>
        <p:nvGrpSpPr>
          <p:cNvPr id="9" name="Group 19"/>
          <p:cNvGrpSpPr>
            <a:grpSpLocks/>
          </p:cNvGrpSpPr>
          <p:nvPr/>
        </p:nvGrpSpPr>
        <p:grpSpPr bwMode="auto">
          <a:xfrm>
            <a:off x="3412927" y="3095625"/>
            <a:ext cx="2355850" cy="523875"/>
            <a:chOff x="2140" y="2071"/>
            <a:chExt cx="1484" cy="330"/>
          </a:xfrm>
        </p:grpSpPr>
        <p:sp>
          <p:nvSpPr>
            <p:cNvPr id="10" name="AutoShape 20"/>
            <p:cNvSpPr>
              <a:spLocks noChangeArrowheads="1"/>
            </p:cNvSpPr>
            <p:nvPr/>
          </p:nvSpPr>
          <p:spPr bwMode="ltGray">
            <a:xfrm>
              <a:off x="2140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38100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AutoShape 21"/>
            <p:cNvSpPr>
              <a:spLocks noChangeArrowheads="1"/>
            </p:cNvSpPr>
            <p:nvPr/>
          </p:nvSpPr>
          <p:spPr bwMode="ltGray">
            <a:xfrm>
              <a:off x="2163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2" name="Rectangle 22"/>
          <p:cNvSpPr>
            <a:spLocks noChangeArrowheads="1"/>
          </p:cNvSpPr>
          <p:nvPr/>
        </p:nvSpPr>
        <p:spPr bwMode="black">
          <a:xfrm>
            <a:off x="3656499" y="3146425"/>
            <a:ext cx="819071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FF"/>
                </a:solidFill>
                <a:latin typeface="Arial" charset="0"/>
              </a:rPr>
              <a:t>2 год</a:t>
            </a:r>
            <a:endParaRPr lang="en-US" sz="20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" name="AutoShape 23"/>
          <p:cNvSpPr>
            <a:spLocks noChangeArrowheads="1"/>
          </p:cNvSpPr>
          <p:nvPr/>
        </p:nvSpPr>
        <p:spPr bwMode="gray">
          <a:xfrm>
            <a:off x="539552" y="3346450"/>
            <a:ext cx="2587625" cy="2725756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24"/>
          <p:cNvSpPr>
            <a:spLocks noChangeArrowheads="1"/>
          </p:cNvSpPr>
          <p:nvPr/>
        </p:nvSpPr>
        <p:spPr bwMode="ltGray">
          <a:xfrm>
            <a:off x="637977" y="3095625"/>
            <a:ext cx="2355850" cy="523875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38100" algn="ctr">
            <a:solidFill>
              <a:srgbClr val="FFFFFF">
                <a:alpha val="7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AutoShape 25"/>
          <p:cNvSpPr>
            <a:spLocks noChangeArrowheads="1"/>
          </p:cNvSpPr>
          <p:nvPr/>
        </p:nvSpPr>
        <p:spPr bwMode="ltGray">
          <a:xfrm>
            <a:off x="674489" y="3127375"/>
            <a:ext cx="2273300" cy="125413"/>
          </a:xfrm>
          <a:prstGeom prst="roundRect">
            <a:avLst>
              <a:gd name="adj" fmla="val 28356"/>
            </a:avLst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chemeClr val="hlink">
                  <a:alpha val="70000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Rectangle 26"/>
          <p:cNvSpPr>
            <a:spLocks noChangeArrowheads="1"/>
          </p:cNvSpPr>
          <p:nvPr/>
        </p:nvSpPr>
        <p:spPr bwMode="black">
          <a:xfrm>
            <a:off x="881549" y="3146425"/>
            <a:ext cx="819071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FF"/>
                </a:solidFill>
                <a:latin typeface="Arial" charset="0"/>
              </a:rPr>
              <a:t>1 год</a:t>
            </a:r>
            <a:endParaRPr lang="en-US" sz="20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8" name="Text Box 28"/>
          <p:cNvSpPr txBox="1">
            <a:spLocks noChangeArrowheads="1"/>
          </p:cNvSpPr>
          <p:nvPr/>
        </p:nvSpPr>
        <p:spPr bwMode="gray">
          <a:xfrm>
            <a:off x="684014" y="3889375"/>
            <a:ext cx="2262188" cy="2062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0000"/>
                </a:solidFill>
                <a:latin typeface="Arial" charset="0"/>
              </a:rPr>
              <a:t>Курс дополнительного образования «Программирование в среде </a:t>
            </a:r>
            <a:r>
              <a:rPr lang="en-US" sz="1600" b="1" dirty="0" smtClean="0">
                <a:solidFill>
                  <a:srgbClr val="000000"/>
                </a:solidFill>
                <a:latin typeface="Arial" charset="0"/>
              </a:rPr>
              <a:t>Scratch</a:t>
            </a:r>
            <a:r>
              <a:rPr lang="ru-RU" sz="1600" b="1" dirty="0" smtClean="0">
                <a:solidFill>
                  <a:srgbClr val="000000"/>
                </a:solidFill>
                <a:latin typeface="Arial" charset="0"/>
              </a:rPr>
              <a:t>»</a:t>
            </a:r>
          </a:p>
          <a:p>
            <a:pPr eaLnBrk="0" hangingPunct="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0000"/>
                </a:solidFill>
                <a:latin typeface="Arial" charset="0"/>
              </a:rPr>
              <a:t>Работа на платформе </a:t>
            </a:r>
            <a:r>
              <a:rPr lang="ru-RU" sz="1600" b="1" dirty="0" err="1" smtClean="0">
                <a:solidFill>
                  <a:srgbClr val="000000"/>
                </a:solidFill>
                <a:latin typeface="Arial" charset="0"/>
              </a:rPr>
              <a:t>Алгоритмика</a:t>
            </a:r>
            <a:endParaRPr lang="en-US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" name="Text Box 29"/>
          <p:cNvSpPr txBox="1">
            <a:spLocks noChangeArrowheads="1"/>
          </p:cNvSpPr>
          <p:nvPr/>
        </p:nvSpPr>
        <p:spPr bwMode="gray">
          <a:xfrm>
            <a:off x="3373239" y="3922713"/>
            <a:ext cx="2506663" cy="22159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solidFill>
                  <a:srgbClr val="000000"/>
                </a:solidFill>
                <a:latin typeface="Arial" charset="0"/>
              </a:rPr>
              <a:t> Курс дополнительного образования «Программирование в среде </a:t>
            </a:r>
            <a:r>
              <a:rPr lang="en-US" sz="1600" b="1" dirty="0" smtClean="0">
                <a:solidFill>
                  <a:srgbClr val="000000"/>
                </a:solidFill>
                <a:latin typeface="Arial" charset="0"/>
              </a:rPr>
              <a:t>Scratch</a:t>
            </a:r>
            <a:r>
              <a:rPr lang="ru-RU" sz="1600" b="1" dirty="0" smtClean="0">
                <a:solidFill>
                  <a:srgbClr val="000000"/>
                </a:solidFill>
                <a:latin typeface="Arial" charset="0"/>
              </a:rPr>
              <a:t>»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solidFill>
                  <a:srgbClr val="000000"/>
                </a:solidFill>
                <a:latin typeface="Arial" charset="0"/>
              </a:rPr>
              <a:t>Кружок «</a:t>
            </a:r>
            <a:r>
              <a:rPr lang="ru-RU" sz="1600" b="1" dirty="0" err="1" smtClean="0">
                <a:solidFill>
                  <a:srgbClr val="000000"/>
                </a:solidFill>
                <a:latin typeface="Arial" charset="0"/>
              </a:rPr>
              <a:t>Алгоритмика</a:t>
            </a:r>
            <a:r>
              <a:rPr lang="ru-RU" sz="1600" b="1" dirty="0" smtClean="0">
                <a:solidFill>
                  <a:srgbClr val="000000"/>
                </a:solidFill>
                <a:latin typeface="Arial" charset="0"/>
              </a:rPr>
              <a:t>» (</a:t>
            </a:r>
            <a:r>
              <a:rPr lang="en-US" sz="1600" dirty="0" smtClean="0"/>
              <a:t>Scratch </a:t>
            </a:r>
            <a:r>
              <a:rPr lang="en-US" sz="1600" dirty="0" err="1" smtClean="0"/>
              <a:t>Jr</a:t>
            </a:r>
            <a:r>
              <a:rPr lang="ru-RU" sz="1600" dirty="0" smtClean="0"/>
              <a:t>) – 5 класс</a:t>
            </a:r>
            <a:endParaRPr lang="en-US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" name="Text Box 30"/>
          <p:cNvSpPr txBox="1">
            <a:spLocks noChangeArrowheads="1"/>
          </p:cNvSpPr>
          <p:nvPr/>
        </p:nvSpPr>
        <p:spPr bwMode="gray">
          <a:xfrm>
            <a:off x="6114852" y="3922713"/>
            <a:ext cx="2506662" cy="21852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solidFill>
                  <a:srgbClr val="000000"/>
                </a:solidFill>
                <a:latin typeface="Arial" charset="0"/>
              </a:rPr>
              <a:t> Курс дополнительного образования «Программирование в среде </a:t>
            </a:r>
            <a:r>
              <a:rPr lang="en-US" sz="1600" b="1" dirty="0" smtClean="0">
                <a:solidFill>
                  <a:srgbClr val="000000"/>
                </a:solidFill>
                <a:latin typeface="Arial" charset="0"/>
              </a:rPr>
              <a:t>Scratch</a:t>
            </a:r>
            <a:r>
              <a:rPr lang="ru-RU" sz="1600" b="1" dirty="0" smtClean="0">
                <a:solidFill>
                  <a:srgbClr val="000000"/>
                </a:solidFill>
                <a:latin typeface="Arial" charset="0"/>
              </a:rPr>
              <a:t>»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solidFill>
                  <a:srgbClr val="000000"/>
                </a:solidFill>
                <a:latin typeface="Arial" charset="0"/>
              </a:rPr>
              <a:t>Кружок «</a:t>
            </a:r>
            <a:r>
              <a:rPr lang="ru-RU" sz="1600" b="1" dirty="0" err="1" smtClean="0">
                <a:solidFill>
                  <a:srgbClr val="000000"/>
                </a:solidFill>
                <a:latin typeface="Arial" charset="0"/>
              </a:rPr>
              <a:t>Алгоритмика</a:t>
            </a:r>
            <a:r>
              <a:rPr lang="ru-RU" sz="1600" b="1" dirty="0" smtClean="0">
                <a:solidFill>
                  <a:srgbClr val="000000"/>
                </a:solidFill>
                <a:latin typeface="Arial" charset="0"/>
              </a:rPr>
              <a:t>» (</a:t>
            </a:r>
            <a:r>
              <a:rPr lang="en-US" sz="1600" dirty="0" smtClean="0"/>
              <a:t>Scratch </a:t>
            </a:r>
            <a:r>
              <a:rPr lang="en-US" sz="1600" dirty="0" err="1" smtClean="0"/>
              <a:t>Jr</a:t>
            </a:r>
            <a:r>
              <a:rPr lang="ru-RU" sz="1600" dirty="0" smtClean="0"/>
              <a:t>) – 3 класс</a:t>
            </a:r>
            <a:endParaRPr lang="en-US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" name="Rectangle 31"/>
          <p:cNvSpPr>
            <a:spLocks noChangeArrowheads="1"/>
          </p:cNvSpPr>
          <p:nvPr/>
        </p:nvSpPr>
        <p:spPr bwMode="auto">
          <a:xfrm>
            <a:off x="644327" y="1600200"/>
            <a:ext cx="775176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31775" indent="-231775">
              <a:buClr>
                <a:schemeClr val="tx2"/>
              </a:buClr>
              <a:buSzPct val="95000"/>
            </a:pPr>
            <a:r>
              <a:rPr lang="ru-RU" sz="2000" b="1" dirty="0" smtClean="0">
                <a:latin typeface="Arial" charset="0"/>
              </a:rPr>
              <a:t>Курсы</a:t>
            </a:r>
            <a:r>
              <a:rPr lang="en-US" sz="2000" b="1" dirty="0" smtClean="0">
                <a:latin typeface="Arial" charset="0"/>
              </a:rPr>
              <a:t> </a:t>
            </a:r>
            <a:endParaRPr lang="en-US" sz="2000" b="1" dirty="0">
              <a:latin typeface="Arial" charset="0"/>
            </a:endParaRPr>
          </a:p>
        </p:txBody>
      </p:sp>
      <p:pic>
        <p:nvPicPr>
          <p:cNvPr id="3074" name="Picture 2" descr="Scratch Jr. is a program that encodes visual language for childrens up to 7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857364"/>
            <a:ext cx="1603385" cy="901905"/>
          </a:xfrm>
          <a:prstGeom prst="rect">
            <a:avLst/>
          </a:prstGeom>
          <a:noFill/>
        </p:spPr>
      </p:pic>
      <p:pic>
        <p:nvPicPr>
          <p:cNvPr id="3076" name="Picture 4" descr="Урок 4. Scratch.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1428736"/>
            <a:ext cx="1571636" cy="1571637"/>
          </a:xfrm>
          <a:prstGeom prst="rect">
            <a:avLst/>
          </a:prstGeom>
          <a:noFill/>
        </p:spPr>
      </p:pic>
      <p:pic>
        <p:nvPicPr>
          <p:cNvPr id="3078" name="Picture 6" descr="https://krasivosti.pro/uploads/posts/2021-04/1617903133_32-p-kotik-s-bolshimi-glazami-3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2071678"/>
            <a:ext cx="1782425" cy="10001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2042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1671" y="-99392"/>
            <a:ext cx="7308860" cy="15388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Курс</a:t>
            </a:r>
          </a:p>
          <a:p>
            <a:pPr algn="ctr"/>
            <a:r>
              <a:rPr lang="ru-RU" sz="4000" b="1" dirty="0" smtClean="0">
                <a:ln/>
                <a:solidFill>
                  <a:schemeClr val="accent3"/>
                </a:solidFill>
              </a:rPr>
              <a:t>д</a:t>
            </a:r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</a:rPr>
              <a:t>ополнительного образования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81555" y="1988840"/>
            <a:ext cx="5109091" cy="3970318"/>
          </a:xfrm>
          <a:prstGeom prst="rect">
            <a:avLst/>
          </a:prstGeom>
          <a:noFill/>
          <a:scene3d>
            <a:camera prst="orthographicFront"/>
            <a:lightRig rig="soft" dir="tl">
              <a:rot lat="0" lon="0" rev="0"/>
            </a:lightRig>
          </a:scene3d>
          <a:sp3d extrusionH="76200">
            <a:extrusionClr>
              <a:schemeClr val="accent3">
                <a:lumMod val="75000"/>
              </a:schemeClr>
            </a:extrusionClr>
          </a:sp3d>
        </p:spPr>
        <p:txBody>
          <a:bodyPr wrap="non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Режим занятий:</a:t>
            </a:r>
          </a:p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раз в неделю</a:t>
            </a:r>
          </a:p>
          <a:p>
            <a:pPr algn="ctr"/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 90 минут</a:t>
            </a:r>
          </a:p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(2 урока)</a:t>
            </a: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266" name="Picture 2" descr="ÐÐ²ÐµÑÑ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5373216"/>
            <a:ext cx="2181225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7232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57554" y="285728"/>
            <a:ext cx="24804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Кружок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81555" y="1988840"/>
            <a:ext cx="5109091" cy="3970318"/>
          </a:xfrm>
          <a:prstGeom prst="rect">
            <a:avLst/>
          </a:prstGeom>
          <a:noFill/>
          <a:scene3d>
            <a:camera prst="orthographicFront"/>
            <a:lightRig rig="soft" dir="tl">
              <a:rot lat="0" lon="0" rev="0"/>
            </a:lightRig>
          </a:scene3d>
          <a:sp3d extrusionH="76200">
            <a:extrusionClr>
              <a:schemeClr val="accent3">
                <a:lumMod val="75000"/>
              </a:schemeClr>
            </a:extrusionClr>
          </a:sp3d>
        </p:spPr>
        <p:txBody>
          <a:bodyPr wrap="non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Режим занятий:</a:t>
            </a:r>
          </a:p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раз в неделю</a:t>
            </a:r>
          </a:p>
          <a:p>
            <a:pPr algn="ctr"/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 45 минут</a:t>
            </a:r>
          </a:p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(1 урок)</a:t>
            </a: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266" name="Picture 2" descr="ÐÐ²ÐµÑÑ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5373216"/>
            <a:ext cx="2181225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7232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460102" y="1988840"/>
            <a:ext cx="4951997" cy="4708981"/>
          </a:xfrm>
          <a:prstGeom prst="rect">
            <a:avLst/>
          </a:prstGeom>
          <a:noFill/>
          <a:scene3d>
            <a:camera prst="orthographicFront"/>
            <a:lightRig rig="soft" dir="tl">
              <a:rot lat="0" lon="0" rev="0"/>
            </a:lightRig>
          </a:scene3d>
          <a:sp3d extrusionH="76200">
            <a:extrusionClr>
              <a:schemeClr val="accent3">
                <a:lumMod val="75000"/>
              </a:schemeClr>
            </a:extrusionClr>
          </a:sp3d>
        </p:spPr>
        <p:txBody>
          <a:bodyPr wrap="non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Итог обучения:</a:t>
            </a:r>
          </a:p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Свой проект</a:t>
            </a:r>
          </a:p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(игра,</a:t>
            </a:r>
          </a:p>
          <a:p>
            <a:pPr algn="ctr"/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ультфильм </a:t>
            </a:r>
          </a:p>
          <a:p>
            <a:pPr algn="ctr"/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т.д.)</a:t>
            </a: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290" name="Picture 2" descr="ÐÐ²ÐµÑÑ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258212"/>
            <a:ext cx="2181225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18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d41bc59e2ca2c53bfb443b29dca9a1f6484dc"/>
</p:tagLst>
</file>

<file path=ppt/theme/theme1.xml><?xml version="1.0" encoding="utf-8"?>
<a:theme xmlns:a="http://schemas.openxmlformats.org/drawingml/2006/main" name="Тема Office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429</Words>
  <Application>Microsoft Office PowerPoint</Application>
  <PresentationFormat>Экран (4:3)</PresentationFormat>
  <Paragraphs>78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Arial Narrow</vt:lpstr>
      <vt:lpstr>Bookman Old Style</vt:lpstr>
      <vt:lpstr>Calibri</vt:lpstr>
      <vt:lpstr>Comic Sans MS</vt:lpstr>
      <vt:lpstr>Wingdings</vt:lpstr>
      <vt:lpstr>Тема Office</vt:lpstr>
      <vt:lpstr>Развитие навыков программирования у школьников в среде Scratch</vt:lpstr>
      <vt:lpstr>Дети</vt:lpstr>
      <vt:lpstr>Презентация PowerPoint</vt:lpstr>
      <vt:lpstr>Презентация PowerPoint</vt:lpstr>
      <vt:lpstr>Презентация PowerPoint</vt:lpstr>
      <vt:lpstr>Занимательное SCRATCH программирование</vt:lpstr>
      <vt:lpstr>Презентация PowerPoint</vt:lpstr>
      <vt:lpstr>Презентация PowerPoint</vt:lpstr>
      <vt:lpstr>Презентация PowerPoint</vt:lpstr>
      <vt:lpstr>Язык программирования Scratсh</vt:lpstr>
      <vt:lpstr>Язык программирования Scratсh</vt:lpstr>
      <vt:lpstr>Презентация PowerPoint</vt:lpstr>
      <vt:lpstr>Презентация PowerPoint</vt:lpstr>
      <vt:lpstr>Презентация PowerPoint</vt:lpstr>
      <vt:lpstr>Скретч -</vt:lpstr>
      <vt:lpstr>Презентация PowerPoint</vt:lpstr>
      <vt:lpstr>Презентация PowerPoint</vt:lpstr>
      <vt:lpstr>Мероприятия</vt:lpstr>
      <vt:lpstr>Проекты </vt:lpstr>
      <vt:lpstr>Спасибо за внимание!</vt:lpstr>
    </vt:vector>
  </TitlesOfParts>
  <Company>http://presentation-creation.ru</Company>
  <LinksUpToDate>false</LinksUpToDate>
  <SharedDoc>false</SharedDoc>
  <HyperlinkBase>http://presentation-creation.ru/powerpoint-templates.html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"Рабочий стол"</dc:title>
  <dc:creator>obstinate</dc:creator>
  <cp:keywords>фон для презентации, шаблон презентации, тема оформления презентации</cp:keywords>
  <dc:description>Шаблон презентации с сайта http://presentation-creation.ru</dc:description>
  <cp:lastModifiedBy>ОСОШ №1</cp:lastModifiedBy>
  <cp:revision>24</cp:revision>
  <dcterms:created xsi:type="dcterms:W3CDTF">2017-12-25T10:35:16Z</dcterms:created>
  <dcterms:modified xsi:type="dcterms:W3CDTF">2022-10-14T04:21:41Z</dcterms:modified>
</cp:coreProperties>
</file>